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4" r:id="rId5"/>
    <p:sldId id="299" r:id="rId6"/>
    <p:sldId id="301" r:id="rId7"/>
    <p:sldId id="294" r:id="rId8"/>
    <p:sldId id="298" r:id="rId9"/>
    <p:sldId id="296" r:id="rId10"/>
    <p:sldId id="300" r:id="rId11"/>
    <p:sldId id="297" r:id="rId12"/>
  </p:sldIdLst>
  <p:sldSz cx="12192000" cy="6858000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58" userDrawn="1">
          <p15:clr>
            <a:srgbClr val="A4A3A4"/>
          </p15:clr>
        </p15:guide>
        <p15:guide id="2" orient="horz" pos="1320" userDrawn="1">
          <p15:clr>
            <a:srgbClr val="A4A3A4"/>
          </p15:clr>
        </p15:guide>
        <p15:guide id="3" orient="horz" pos="927" userDrawn="1">
          <p15:clr>
            <a:srgbClr val="A4A3A4"/>
          </p15:clr>
        </p15:guide>
        <p15:guide id="4" orient="horz" pos="4195" userDrawn="1">
          <p15:clr>
            <a:srgbClr val="A4A3A4"/>
          </p15:clr>
        </p15:guide>
        <p15:guide id="5" pos="7315" userDrawn="1">
          <p15:clr>
            <a:srgbClr val="A4A3A4"/>
          </p15:clr>
        </p15:guide>
        <p15:guide id="6" pos="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Golikov" initials="PG" lastIdx="1" clrIdx="0">
    <p:extLst>
      <p:ext uri="{19B8F6BF-5375-455C-9EA6-DF929625EA0E}">
        <p15:presenceInfo xmlns:p15="http://schemas.microsoft.com/office/powerpoint/2012/main" userId="S::pavel.golikov@aramcoinnovations.com::b46bcf6a-7d17-490a-9e98-d221adcd780a" providerId="AD"/>
      </p:ext>
    </p:extLst>
  </p:cmAuthor>
  <p:cmAuthor id="2" name="Leyla Ismailova" initials="LI" lastIdx="1" clrIdx="1">
    <p:extLst>
      <p:ext uri="{19B8F6BF-5375-455C-9EA6-DF929625EA0E}">
        <p15:presenceInfo xmlns:p15="http://schemas.microsoft.com/office/powerpoint/2012/main" userId="S::leyla.ismailova@aramcoinnovations.com::ad327e6c-d994-467e-9fde-8ec3d7e3a4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B44C"/>
    <a:srgbClr val="47AF64"/>
    <a:srgbClr val="00833E"/>
    <a:srgbClr val="4FAF61"/>
    <a:srgbClr val="0033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43727-7BBB-48DF-B6F9-783B015D1586}" v="206" dt="2019-12-09T10:26:00.361"/>
    <p1510:client id="{82A93C70-B7E4-5A63-D7AB-ADEF05268AB6}" v="1" dt="2019-12-09T08:10:29.3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10" autoAdjust="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>
        <p:guide orient="horz" pos="4058"/>
        <p:guide orient="horz" pos="1320"/>
        <p:guide orient="horz" pos="927"/>
        <p:guide orient="horz" pos="4195"/>
        <p:guide pos="7315"/>
        <p:guide pos="364"/>
      </p:guideLst>
    </p:cSldViewPr>
  </p:slideViewPr>
  <p:outlineViewPr>
    <p:cViewPr>
      <p:scale>
        <a:sx n="33" d="100"/>
        <a:sy n="33" d="100"/>
      </p:scale>
      <p:origin x="0" y="-703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6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0F03F2FB-37B6-AC47-A337-5DCB979887EC}" type="datetimeFigureOut">
              <a:rPr lang="en-US" smtClean="0"/>
              <a:t>11-Dec-19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B4C23E8-98CB-724A-A9AF-180CFD5A8D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864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47F87951-D65D-904A-8BFA-D8E288E9897E}" type="datetimeFigureOut">
              <a:rPr lang="en-US" smtClean="0"/>
              <a:t>11-Dec-19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1"/>
            <a:ext cx="5486400" cy="4183380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39C3F2B8-5EF1-B94F-80BF-73F41E3E8B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1145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10B77-EB08-49B9-A57D-78AE2BAC6F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08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audi aramc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A_PPT_Covers_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11552"/>
            <a:ext cx="12192000" cy="43464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9" y="1373728"/>
            <a:ext cx="10974916" cy="1776301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20" y="3236918"/>
            <a:ext cx="5484283" cy="685277"/>
          </a:xfrm>
        </p:spPr>
        <p:txBody>
          <a:bodyPr/>
          <a:lstStyle>
            <a:lvl1pPr marL="0" indent="0" algn="l"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3" name="Picture 12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14" y="6373154"/>
            <a:ext cx="1981266" cy="192030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0E0E7CC5-5AA8-4F7E-B5C5-B247CB3AFAD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443" y="80840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1293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e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25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856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Dark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610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Dark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379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4576132" y="3"/>
            <a:ext cx="7615869" cy="6864195"/>
          </a:xfrm>
          <a:custGeom>
            <a:avLst/>
            <a:gdLst>
              <a:gd name="connsiteX0" fmla="*/ 0 w 5711902"/>
              <a:gd name="connsiteY0" fmla="*/ 6858000 h 6858000"/>
              <a:gd name="connsiteX1" fmla="*/ 1496118 w 5711902"/>
              <a:gd name="connsiteY1" fmla="*/ 0 h 6858000"/>
              <a:gd name="connsiteX2" fmla="*/ 5711902 w 5711902"/>
              <a:gd name="connsiteY2" fmla="*/ 0 h 6858000"/>
              <a:gd name="connsiteX3" fmla="*/ 4215784 w 5711902"/>
              <a:gd name="connsiteY3" fmla="*/ 6858000 h 6858000"/>
              <a:gd name="connsiteX4" fmla="*/ 0 w 5711902"/>
              <a:gd name="connsiteY4" fmla="*/ 6858000 h 6858000"/>
              <a:gd name="connsiteX0" fmla="*/ 0 w 5711902"/>
              <a:gd name="connsiteY0" fmla="*/ 6858000 h 6864195"/>
              <a:gd name="connsiteX1" fmla="*/ 1496118 w 5711902"/>
              <a:gd name="connsiteY1" fmla="*/ 0 h 6864195"/>
              <a:gd name="connsiteX2" fmla="*/ 5711902 w 5711902"/>
              <a:gd name="connsiteY2" fmla="*/ 0 h 6864195"/>
              <a:gd name="connsiteX3" fmla="*/ 5708808 w 5711902"/>
              <a:gd name="connsiteY3" fmla="*/ 6864195 h 6864195"/>
              <a:gd name="connsiteX4" fmla="*/ 0 w 5711902"/>
              <a:gd name="connsiteY4" fmla="*/ 6858000 h 6864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1902" h="6864195">
                <a:moveTo>
                  <a:pt x="0" y="6858000"/>
                </a:moveTo>
                <a:lnTo>
                  <a:pt x="1496118" y="0"/>
                </a:lnTo>
                <a:lnTo>
                  <a:pt x="5711902" y="0"/>
                </a:lnTo>
                <a:cubicBezTo>
                  <a:pt x="5710871" y="2288065"/>
                  <a:pt x="5709839" y="4576130"/>
                  <a:pt x="5708808" y="6864195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0">
                <a:schemeClr val="bg2"/>
              </a:gs>
              <a:gs pos="90000">
                <a:schemeClr val="tx2"/>
              </a:gs>
            </a:gsLst>
            <a:lin ang="189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183" y="0"/>
            <a:ext cx="6591792" cy="6858000"/>
          </a:xfrm>
          <a:custGeom>
            <a:avLst/>
            <a:gdLst>
              <a:gd name="connsiteX0" fmla="*/ 0 w 4930775"/>
              <a:gd name="connsiteY0" fmla="*/ 6858000 h 6858000"/>
              <a:gd name="connsiteX1" fmla="*/ 1474302 w 4930775"/>
              <a:gd name="connsiteY1" fmla="*/ 0 h 6858000"/>
              <a:gd name="connsiteX2" fmla="*/ 4930775 w 4930775"/>
              <a:gd name="connsiteY2" fmla="*/ 0 h 6858000"/>
              <a:gd name="connsiteX3" fmla="*/ 3456473 w 4930775"/>
              <a:gd name="connsiteY3" fmla="*/ 6858000 h 6858000"/>
              <a:gd name="connsiteX4" fmla="*/ 0 w 4930775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6195 h 6858000"/>
              <a:gd name="connsiteX2" fmla="*/ 4930912 w 4930912"/>
              <a:gd name="connsiteY2" fmla="*/ 0 h 6858000"/>
              <a:gd name="connsiteX3" fmla="*/ 3456610 w 4930912"/>
              <a:gd name="connsiteY3" fmla="*/ 6858000 h 6858000"/>
              <a:gd name="connsiteX4" fmla="*/ 137 w 4930912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6195 h 6858000"/>
              <a:gd name="connsiteX2" fmla="*/ 4930912 w 4930912"/>
              <a:gd name="connsiteY2" fmla="*/ 0 h 6858000"/>
              <a:gd name="connsiteX3" fmla="*/ 3438025 w 4930912"/>
              <a:gd name="connsiteY3" fmla="*/ 6858000 h 6858000"/>
              <a:gd name="connsiteX4" fmla="*/ 137 w 4930912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0 h 6858000"/>
              <a:gd name="connsiteX2" fmla="*/ 4930912 w 4930912"/>
              <a:gd name="connsiteY2" fmla="*/ 0 h 6858000"/>
              <a:gd name="connsiteX3" fmla="*/ 3438025 w 4930912"/>
              <a:gd name="connsiteY3" fmla="*/ 6858000 h 6858000"/>
              <a:gd name="connsiteX4" fmla="*/ 137 w 49309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0912" h="6858000">
                <a:moveTo>
                  <a:pt x="137" y="6858000"/>
                </a:moveTo>
                <a:cubicBezTo>
                  <a:pt x="91" y="4574065"/>
                  <a:pt x="46" y="2283935"/>
                  <a:pt x="0" y="0"/>
                </a:cubicBezTo>
                <a:lnTo>
                  <a:pt x="4930912" y="0"/>
                </a:lnTo>
                <a:lnTo>
                  <a:pt x="3438025" y="6858000"/>
                </a:lnTo>
                <a:lnTo>
                  <a:pt x="137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1"/>
          </p:nvPr>
        </p:nvSpPr>
        <p:spPr>
          <a:xfrm>
            <a:off x="6562502" y="1470297"/>
            <a:ext cx="5049532" cy="2615184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Font typeface="Arial"/>
              <a:buNone/>
              <a:defRPr lang="en-US" sz="20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4338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593079" y="1470297"/>
            <a:ext cx="5049532" cy="2615184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824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7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Gradient">
    <p:bg>
      <p:bgPr>
        <a:gradFill flip="none" rotWithShape="1">
          <a:gsLst>
            <a:gs pos="10000">
              <a:schemeClr val="bg2"/>
            </a:gs>
            <a:gs pos="90000">
              <a:schemeClr val="tx2"/>
            </a:gs>
          </a:gsLst>
          <a:lin ang="189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5486825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2461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igh impac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1" y="199941"/>
            <a:ext cx="9442753" cy="5486825"/>
          </a:xfrm>
        </p:spPr>
        <p:txBody>
          <a:bodyPr/>
          <a:lstStyle>
            <a:lvl1pPr>
              <a:spcBef>
                <a:spcPts val="2400"/>
              </a:spcBef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073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igh impac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0" y="199939"/>
            <a:ext cx="9442753" cy="5486825"/>
          </a:xfrm>
        </p:spPr>
        <p:txBody>
          <a:bodyPr/>
          <a:lstStyle>
            <a:lvl1pPr>
              <a:spcBef>
                <a:spcPts val="2400"/>
              </a:spcBef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107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audi aramc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  <a:noFill/>
        </p:spPr>
        <p:txBody>
          <a:bodyPr vert="horz" lIns="0" tIns="45720" rIns="0" bIns="45720" rtlCol="0">
            <a:noAutofit/>
          </a:bodyPr>
          <a:lstStyle>
            <a:lvl1pPr marL="230188" indent="-230188">
              <a:buNone/>
              <a:defRPr lang="en-US" sz="1200" b="1" cap="none" dirty="0">
                <a:solidFill>
                  <a:srgbClr val="55565A"/>
                </a:solidFill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pic>
        <p:nvPicPr>
          <p:cNvPr id="7" name="Picture 6" descr="Energy lin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0650"/>
            <a:ext cx="12192000" cy="4027351"/>
          </a:xfrm>
          <a:prstGeom prst="rect">
            <a:avLst/>
          </a:prstGeom>
        </p:spPr>
      </p:pic>
      <p:pic>
        <p:nvPicPr>
          <p:cNvPr id="12" name="Picture 11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71316F5-26B9-4429-B459-4D2A461A917E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0E56EF42-26F1-4CCA-AEC8-EFC6FA159F04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3558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081" y="1480499"/>
            <a:ext cx="11018953" cy="4566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47370" y="645699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178B512-3A5B-4D98-8FBE-B55F696B0C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44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trategic ven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A_PPT_Covers_05a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194304"/>
            <a:ext cx="12192000" cy="36636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6F26BAD5-E804-419A-8FD1-85A7B42B92C5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2" name="Рисунок 11" descr="cid:image002.png@01D50CA2.54629600">
            <a:extLst>
              <a:ext uri="{FF2B5EF4-FFF2-40B4-BE49-F238E27FC236}">
                <a16:creationId xmlns:a16="http://schemas.microsoft.com/office/drawing/2014/main" id="{670A29C3-CC5D-4A44-9BFE-357D3D2374C9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43818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research &amp; inno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A_PPT_Covers_06a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65576"/>
            <a:ext cx="12192000" cy="3392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8" name="Рисунок 7" descr="cid:image002.png@01D50CA2.54629600">
            <a:extLst>
              <a:ext uri="{FF2B5EF4-FFF2-40B4-BE49-F238E27FC236}">
                <a16:creationId xmlns:a16="http://schemas.microsoft.com/office/drawing/2014/main" id="{D2E92FF4-4EBB-40B6-8A0A-E9E8FA9446B9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67129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entrepreneursh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 descr="Triangle 6 Exter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36605"/>
            <a:ext cx="5520123" cy="3121395"/>
          </a:xfrm>
          <a:prstGeom prst="rect">
            <a:avLst/>
          </a:prstGeom>
        </p:spPr>
      </p:pic>
      <p:pic>
        <p:nvPicPr>
          <p:cNvPr id="13" name="Picture 12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43B181E-E493-4B34-A8D9-D1B7A3AC1CEE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FE438173-1AD9-4F4F-84EE-5E0D8CC98706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84397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id:image002.png@01D50CA2.54629600">
            <a:extLst>
              <a:ext uri="{FF2B5EF4-FFF2-40B4-BE49-F238E27FC236}">
                <a16:creationId xmlns:a16="http://schemas.microsoft.com/office/drawing/2014/main" id="{BAD6CD3F-08FE-46B5-BC17-C58C5E2BB609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339" y="2789853"/>
            <a:ext cx="2550756" cy="10673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159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1" y="274641"/>
            <a:ext cx="11018953" cy="82422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7232" y="1480499"/>
            <a:ext cx="538480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593079" y="1480499"/>
            <a:ext cx="538480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342261" y="64416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E5F9ED7-B4D9-44CD-8556-78EC0BA70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73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1" y="274641"/>
            <a:ext cx="11018953" cy="82422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5196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2"/>
          </p:nvPr>
        </p:nvSpPr>
        <p:spPr>
          <a:xfrm>
            <a:off x="8137312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593079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861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2" y="2137317"/>
            <a:ext cx="2372319" cy="3916010"/>
          </a:xfrm>
        </p:spPr>
        <p:txBody>
          <a:bodyPr/>
          <a:lstStyle>
            <a:lvl1pPr marL="111125" indent="-111125">
              <a:spcBef>
                <a:spcPts val="300"/>
              </a:spcBef>
              <a:buFont typeface="+mj-lt"/>
              <a:buAutoNum type="arabicPeriod"/>
              <a:defRPr sz="1000">
                <a:solidFill>
                  <a:schemeClr val="tx2"/>
                </a:solidFill>
              </a:defRPr>
            </a:lvl1pPr>
            <a:lvl2pPr marL="111125" indent="0">
              <a:spcBef>
                <a:spcPts val="300"/>
              </a:spcBef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2"/>
          </p:nvPr>
        </p:nvSpPr>
        <p:spPr>
          <a:xfrm>
            <a:off x="2989612" y="1480828"/>
            <a:ext cx="8624176" cy="4571806"/>
          </a:xfrm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83959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354875" y="637525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48A740-BD69-419C-93A4-0C66BF7689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85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75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0" y="256035"/>
            <a:ext cx="11018955" cy="824221"/>
          </a:xfrm>
        </p:spPr>
        <p:txBody>
          <a:bodyPr/>
          <a:lstStyle>
            <a:lvl1pPr>
              <a:defRPr sz="3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081" y="1480499"/>
            <a:ext cx="11018953" cy="4566704"/>
          </a:xfrm>
        </p:spPr>
        <p:txBody>
          <a:bodyPr/>
          <a:lstStyle>
            <a:lvl1pPr marL="457200" indent="-457200">
              <a:spcBef>
                <a:spcPts val="1400"/>
              </a:spcBef>
              <a:buFont typeface="+mj-lt"/>
              <a:buAutoNum type="arabicPeriod"/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087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2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824221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3081" y="1480499"/>
            <a:ext cx="11018953" cy="4566704"/>
          </a:xfrm>
          <a:prstGeom prst="rect">
            <a:avLst/>
          </a:prstGeom>
          <a:noFill/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gradFill flip="none" rotWithShape="1">
              <a:gsLst>
                <a:gs pos="10000">
                  <a:schemeClr val="bg2"/>
                </a:gs>
                <a:gs pos="90000">
                  <a:schemeClr val="tx2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814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6" r:id="rId4"/>
    <p:sldLayoutId id="2147483667" r:id="rId5"/>
    <p:sldLayoutId id="2147483654" r:id="rId6"/>
    <p:sldLayoutId id="2147483655" r:id="rId7"/>
    <p:sldLayoutId id="2147483657" r:id="rId8"/>
    <p:sldLayoutId id="2147483651" r:id="rId9"/>
    <p:sldLayoutId id="2147483659" r:id="rId10"/>
    <p:sldLayoutId id="2147483666" r:id="rId11"/>
    <p:sldLayoutId id="2147483660" r:id="rId12"/>
    <p:sldLayoutId id="2147483661" r:id="rId13"/>
    <p:sldLayoutId id="2147483668" r:id="rId14"/>
    <p:sldLayoutId id="2147483669" r:id="rId15"/>
    <p:sldLayoutId id="2147483671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72" r:id="rId2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188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4025" indent="-223838" algn="l" defTabSz="457200" rtl="0" eaLnBrk="1" latinLnBrk="0" hangingPunct="1">
        <a:spcBef>
          <a:spcPts val="6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4213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188" algn="l" defTabSz="457200" rtl="0" eaLnBrk="1" latinLnBrk="0" hangingPunct="1">
        <a:spcBef>
          <a:spcPts val="6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4588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sergey.safonov@aramcoinnovations.com" TargetMode="External"/><Relationship Id="rId2" Type="http://schemas.openxmlformats.org/officeDocument/2006/relationships/hyperlink" Target="mailto:Leyla.Ismailova@aramcoinnovations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amcoinnovations/technathon2019.git" TargetMode="Externa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08542" y="888819"/>
            <a:ext cx="10974916" cy="1776301"/>
          </a:xfrm>
        </p:spPr>
        <p:txBody>
          <a:bodyPr/>
          <a:lstStyle/>
          <a:p>
            <a:r>
              <a:rPr lang="en-US" altLang="ru-RU" sz="3600" dirty="0"/>
              <a:t>Aramco Upstream Solutions Technathon 2019</a:t>
            </a:r>
            <a:br>
              <a:rPr lang="en-US" altLang="ru-RU" sz="3600" dirty="0"/>
            </a:br>
            <a:r>
              <a:rPr lang="en-US" altLang="ru-RU" sz="3600" dirty="0"/>
              <a:t>AI challenge 2</a:t>
            </a:r>
            <a:br>
              <a:rPr lang="en-US" altLang="ru-RU" sz="3600" dirty="0"/>
            </a:br>
            <a:br>
              <a:rPr lang="en-US" altLang="ru-RU" sz="3600" dirty="0"/>
            </a:br>
            <a:r>
              <a:rPr lang="en-US" altLang="ru-RU" sz="3600" dirty="0">
                <a:solidFill>
                  <a:srgbClr val="47AF64"/>
                </a:solidFill>
              </a:rPr>
              <a:t>Oilfield Geochemistry Analysis </a:t>
            </a:r>
            <a:endParaRPr lang="en-US" sz="3600" dirty="0">
              <a:solidFill>
                <a:srgbClr val="47AF64"/>
              </a:solidFill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C8C1926-B53A-4FCD-B372-C178737D3B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Leyla Ismailova </a:t>
            </a:r>
          </a:p>
          <a:p>
            <a:r>
              <a:rPr lang="en-US" dirty="0"/>
              <a:t>Aramco Moscow Global Research Center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73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727691-AC5E-432E-AE1C-16ACF5AA8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966" y="1001997"/>
            <a:ext cx="11018953" cy="54226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Geochemistry is used in finding, evaluating and producing petroleum deposits</a:t>
            </a:r>
            <a:endParaRPr lang="en-US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8524B2-F722-4F24-804E-1054C6CA3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187ADC-9527-4A4E-8974-37CEEAA442E8}"/>
              </a:ext>
            </a:extLst>
          </p:cNvPr>
          <p:cNvSpPr/>
          <p:nvPr/>
        </p:nvSpPr>
        <p:spPr>
          <a:xfrm>
            <a:off x="593081" y="2277961"/>
            <a:ext cx="1835759" cy="40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47AF64"/>
                </a:solidFill>
              </a:rPr>
              <a:t>Geochemistry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B02320-66C6-4B6C-880A-6EDFEBA02DE9}"/>
              </a:ext>
            </a:extLst>
          </p:cNvPr>
          <p:cNvSpPr txBox="1"/>
          <p:nvPr/>
        </p:nvSpPr>
        <p:spPr>
          <a:xfrm>
            <a:off x="3074574" y="1655211"/>
            <a:ext cx="821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Rocks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F158B8-7E95-41D6-95DB-63319AAA7617}"/>
              </a:ext>
            </a:extLst>
          </p:cNvPr>
          <p:cNvSpPr txBox="1"/>
          <p:nvPr/>
        </p:nvSpPr>
        <p:spPr>
          <a:xfrm>
            <a:off x="3074574" y="2277218"/>
            <a:ext cx="13276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Crude oils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1636F8-5E92-4331-A5DD-3D7266B15D7B}"/>
              </a:ext>
            </a:extLst>
          </p:cNvPr>
          <p:cNvSpPr txBox="1"/>
          <p:nvPr/>
        </p:nvSpPr>
        <p:spPr>
          <a:xfrm>
            <a:off x="3074574" y="2899225"/>
            <a:ext cx="1720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Natural gases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208DA3-8620-4291-803F-220A6172689A}"/>
              </a:ext>
            </a:extLst>
          </p:cNvPr>
          <p:cNvSpPr txBox="1"/>
          <p:nvPr/>
        </p:nvSpPr>
        <p:spPr>
          <a:xfrm>
            <a:off x="8448542" y="137028"/>
            <a:ext cx="3562041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Geochemistry is used in </a:t>
            </a:r>
            <a:r>
              <a:rPr lang="en-US" sz="2400" b="1" dirty="0"/>
              <a:t>Exploration</a:t>
            </a:r>
            <a:r>
              <a:rPr lang="en-US" sz="2400" dirty="0"/>
              <a:t> and </a:t>
            </a:r>
            <a:r>
              <a:rPr lang="en-US" sz="2400" b="1" dirty="0"/>
              <a:t>Production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A32ED1-145C-4B0F-BF7B-D4933F0AE57E}"/>
              </a:ext>
            </a:extLst>
          </p:cNvPr>
          <p:cNvSpPr txBox="1"/>
          <p:nvPr/>
        </p:nvSpPr>
        <p:spPr>
          <a:xfrm>
            <a:off x="326132" y="3742397"/>
            <a:ext cx="7713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Understanding of variations in hydrocarbon composition being produced can hep to anticipate significant production changes		 </a:t>
            </a:r>
            <a:r>
              <a:rPr lang="en-US" b="1" dirty="0">
                <a:solidFill>
                  <a:srgbClr val="58B44C"/>
                </a:solidFill>
              </a:rPr>
              <a:t>avoid losses</a:t>
            </a:r>
            <a:r>
              <a:rPr lang="en-US" dirty="0"/>
              <a:t> </a:t>
            </a:r>
            <a:endParaRPr lang="en-US" b="1" dirty="0">
              <a:solidFill>
                <a:srgbClr val="58B44C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38A04E-E369-4A60-821C-38212B779A13}"/>
              </a:ext>
            </a:extLst>
          </p:cNvPr>
          <p:cNvSpPr txBox="1"/>
          <p:nvPr/>
        </p:nvSpPr>
        <p:spPr>
          <a:xfrm>
            <a:off x="326132" y="4932673"/>
            <a:ext cx="7478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Geochemical historical analysis insures that production in the field is being done efficiently, and the recovery of hydrocarbons </a:t>
            </a:r>
          </a:p>
          <a:p>
            <a:r>
              <a:rPr lang="en-US" dirty="0"/>
              <a:t>is maximized </a:t>
            </a:r>
            <a:r>
              <a:rPr lang="en-US" dirty="0">
                <a:solidFill>
                  <a:srgbClr val="58B44C"/>
                </a:solidFill>
              </a:rPr>
              <a:t>	    </a:t>
            </a:r>
            <a:r>
              <a:rPr lang="en-US" b="1" dirty="0">
                <a:solidFill>
                  <a:srgbClr val="58B44C"/>
                </a:solidFill>
              </a:rPr>
              <a:t>increase revenue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078C033C-1D3F-419D-B3ED-1E820536A144}"/>
              </a:ext>
            </a:extLst>
          </p:cNvPr>
          <p:cNvCxnSpPr>
            <a:stCxn id="5" idx="3"/>
            <a:endCxn id="13" idx="1"/>
          </p:cNvCxnSpPr>
          <p:nvPr/>
        </p:nvCxnSpPr>
        <p:spPr>
          <a:xfrm flipV="1">
            <a:off x="2428840" y="1855266"/>
            <a:ext cx="645734" cy="622750"/>
          </a:xfrm>
          <a:prstGeom prst="bentConnector3">
            <a:avLst/>
          </a:prstGeom>
          <a:ln w="12700" cmpd="sng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2D7CB23C-819A-4677-8621-FA4069D495A4}"/>
              </a:ext>
            </a:extLst>
          </p:cNvPr>
          <p:cNvCxnSpPr>
            <a:stCxn id="5" idx="3"/>
            <a:endCxn id="14" idx="1"/>
          </p:cNvCxnSpPr>
          <p:nvPr/>
        </p:nvCxnSpPr>
        <p:spPr>
          <a:xfrm flipV="1">
            <a:off x="2428840" y="2477273"/>
            <a:ext cx="645734" cy="743"/>
          </a:xfrm>
          <a:prstGeom prst="bentConnector3">
            <a:avLst/>
          </a:prstGeom>
          <a:ln w="12700" cmpd="sng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3246CD5E-7584-4097-9D74-955A5953F91E}"/>
              </a:ext>
            </a:extLst>
          </p:cNvPr>
          <p:cNvCxnSpPr>
            <a:cxnSpLocks/>
          </p:cNvCxnSpPr>
          <p:nvPr/>
        </p:nvCxnSpPr>
        <p:spPr>
          <a:xfrm>
            <a:off x="2428840" y="2475635"/>
            <a:ext cx="645734" cy="621264"/>
          </a:xfrm>
          <a:prstGeom prst="bentConnector3">
            <a:avLst/>
          </a:prstGeom>
          <a:ln w="12700" cmpd="sng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DA29A4-2E8A-462C-B434-31033E1B73C5}"/>
              </a:ext>
            </a:extLst>
          </p:cNvPr>
          <p:cNvCxnSpPr/>
          <p:nvPr/>
        </p:nvCxnSpPr>
        <p:spPr>
          <a:xfrm>
            <a:off x="5912671" y="4206121"/>
            <a:ext cx="4245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89B7352-3BA4-43D2-9C02-F0091C880217}"/>
              </a:ext>
            </a:extLst>
          </p:cNvPr>
          <p:cNvCxnSpPr/>
          <p:nvPr/>
        </p:nvCxnSpPr>
        <p:spPr>
          <a:xfrm>
            <a:off x="1916527" y="5667175"/>
            <a:ext cx="4245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C6404128-E63D-4F94-9244-0DAF61A40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057" b="14909"/>
          <a:stretch/>
        </p:blipFill>
        <p:spPr>
          <a:xfrm>
            <a:off x="9117428" y="1702017"/>
            <a:ext cx="2618984" cy="414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01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BB5F0A-77D9-403E-BAB0-D93A0E80F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870" y="1872802"/>
            <a:ext cx="5922137" cy="3343142"/>
          </a:xfrm>
          <a:prstGeom prst="rect">
            <a:avLst/>
          </a:prstGeom>
        </p:spPr>
      </p:pic>
      <p:sp>
        <p:nvSpPr>
          <p:cNvPr id="2" name="AutoShape 2" descr="blob:https://teams.microsoft.com/522e4db5-dd55-43e2-ba04-ace450d5ca4a">
            <a:extLst>
              <a:ext uri="{FF2B5EF4-FFF2-40B4-BE49-F238E27FC236}">
                <a16:creationId xmlns:a16="http://schemas.microsoft.com/office/drawing/2014/main" id="{71160136-A240-4B68-BB0F-CB06836859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C94525-7F21-435A-B06A-3D96E48EF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971" y="394113"/>
            <a:ext cx="1502011" cy="20477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11A58B-A381-44D2-9043-041842594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6597" y="3544373"/>
            <a:ext cx="2601488" cy="256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42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65759" y="2018066"/>
            <a:ext cx="6488826" cy="931813"/>
          </a:xfrm>
        </p:spPr>
        <p:txBody>
          <a:bodyPr/>
          <a:lstStyle/>
          <a:p>
            <a:pPr marL="514350" indent="-514350" algn="just">
              <a:buFont typeface="Arial"/>
              <a:buAutoNum type="arabicPeriod"/>
            </a:pPr>
            <a:r>
              <a:rPr lang="en-US" sz="2800" b="1" dirty="0">
                <a:solidFill>
                  <a:srgbClr val="58B44C"/>
                </a:solidFill>
              </a:rPr>
              <a:t>CSV files with oil, gas, sample data </a:t>
            </a:r>
            <a:r>
              <a:rPr lang="en-US" sz="2800" dirty="0"/>
              <a:t>with laboratory measurements, type of fluid or rocks, coordinates, sampling date </a:t>
            </a:r>
            <a:endParaRPr lang="en-US" sz="2800" b="1" dirty="0">
              <a:solidFill>
                <a:srgbClr val="58B44C"/>
              </a:solidFill>
            </a:endParaRPr>
          </a:p>
          <a:p>
            <a:pPr marL="514350" indent="-514350" algn="just">
              <a:buAutoNum type="arabicPeriod"/>
            </a:pPr>
            <a:r>
              <a:rPr lang="en-US" sz="2800" b="1">
                <a:solidFill>
                  <a:srgbClr val="58B44C"/>
                </a:solidFill>
              </a:rPr>
              <a:t>CSV </a:t>
            </a:r>
            <a:r>
              <a:rPr lang="en-US" sz="2800" b="1" dirty="0">
                <a:solidFill>
                  <a:srgbClr val="58B44C"/>
                </a:solidFill>
              </a:rPr>
              <a:t>file Production data</a:t>
            </a:r>
          </a:p>
          <a:p>
            <a:pPr marL="0" indent="0" algn="just">
              <a:buNone/>
            </a:pPr>
            <a:endParaRPr lang="en-US" sz="2800" b="1" dirty="0"/>
          </a:p>
          <a:p>
            <a:pPr marL="0" indent="0" algn="just">
              <a:buNone/>
            </a:pPr>
            <a:endParaRPr lang="en-US" sz="2800" dirty="0"/>
          </a:p>
          <a:p>
            <a:pPr marL="0" indent="0" algn="just">
              <a:buNone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D590CED-397E-459A-B575-0A00A070F3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604935" y="2006212"/>
            <a:ext cx="1896532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2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2E8D82-753F-4C25-8F74-9D08FE0C8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7307" y="1435141"/>
            <a:ext cx="7500041" cy="3926567"/>
          </a:xfrm>
        </p:spPr>
        <p:txBody>
          <a:bodyPr/>
          <a:lstStyle/>
          <a:p>
            <a:r>
              <a:rPr lang="en-US" sz="2400" dirty="0"/>
              <a:t>Predict geochemical properties in the region between wells based on production data</a:t>
            </a:r>
          </a:p>
          <a:p>
            <a:r>
              <a:rPr lang="en-US" sz="2400" dirty="0"/>
              <a:t>Perform feature engineering development to detect novelties and/or anomalies in geochemistry-production data</a:t>
            </a:r>
          </a:p>
          <a:p>
            <a:r>
              <a:rPr lang="en-US" sz="2400" dirty="0"/>
              <a:t>Predict and correlate time lapse geochemical data variation with production and block or field</a:t>
            </a:r>
          </a:p>
          <a:p>
            <a:r>
              <a:rPr lang="en-US" sz="2400" dirty="0"/>
              <a:t>Create XYZ (longitude, latitude, depth) maps and visualize time lapse prediction by focusing on the regions with data anomalies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320C4D-27DD-468F-95EB-C71CD0D5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challenge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5F96096-1B95-4576-A2D5-A45C43AAB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267248" y="2283567"/>
            <a:ext cx="2663345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28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E9395-0015-4371-9318-DC852B1C5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3607" y="686751"/>
            <a:ext cx="7688427" cy="464580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A presentation with the data science solution to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1. Predict geochemical properties and will be checked against unreleased data. </a:t>
            </a:r>
          </a:p>
          <a:p>
            <a:pPr marL="0" indent="0">
              <a:buNone/>
            </a:pPr>
            <a:r>
              <a:rPr lang="en-US" sz="2400" dirty="0"/>
              <a:t>2. Analyze which of geochemistry properties significantly impacts the production</a:t>
            </a:r>
          </a:p>
          <a:p>
            <a:pPr marL="0" indent="0">
              <a:buNone/>
            </a:pPr>
            <a:r>
              <a:rPr lang="en-US" sz="2400" dirty="0"/>
              <a:t>3. Detect geochemical anomalies</a:t>
            </a:r>
          </a:p>
          <a:p>
            <a:pPr marL="0" indent="0">
              <a:buNone/>
            </a:pPr>
            <a:r>
              <a:rPr lang="en-US" sz="2400" dirty="0"/>
              <a:t>4. Predict time-lapse behavior in geochemical and production data</a:t>
            </a:r>
          </a:p>
          <a:p>
            <a:pPr marL="0" indent="0">
              <a:buNone/>
            </a:pPr>
            <a:r>
              <a:rPr lang="en-US" sz="2400" dirty="0"/>
              <a:t>5. Create a tool to plot geochemical maps and visualize time-lapse behavior and anomalies</a:t>
            </a:r>
            <a:endParaRPr lang="ru-RU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C2274-0D65-43B0-8044-301020C17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the performance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878CCA-88D8-4020-B624-456DED44A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35279" y="2606039"/>
            <a:ext cx="2493813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39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266DC-629A-4345-9AE0-994F611C0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72" y="1317647"/>
            <a:ext cx="8229601" cy="4566704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Leyla Ismailova </a:t>
            </a:r>
            <a:r>
              <a:rPr lang="en-US" sz="2000" dirty="0"/>
              <a:t>Aramco Moscow Global Research Center</a:t>
            </a:r>
          </a:p>
          <a:p>
            <a:pPr marL="0" indent="0">
              <a:buNone/>
            </a:pPr>
            <a:r>
              <a:rPr lang="en-US" sz="2000" u="sng" dirty="0"/>
              <a:t>Email</a:t>
            </a:r>
            <a:r>
              <a:rPr lang="en-US" sz="2000" dirty="0"/>
              <a:t> </a:t>
            </a:r>
            <a:r>
              <a:rPr lang="en-US" sz="2000" dirty="0">
                <a:hlinkClick r:id="rId2"/>
              </a:rPr>
              <a:t>Leyla.Ismailova@aramcoinnovations.com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Sergey Safonov </a:t>
            </a:r>
            <a:r>
              <a:rPr lang="en-US" sz="2000" dirty="0"/>
              <a:t>Aramco Moscow Global Research Center</a:t>
            </a:r>
          </a:p>
          <a:p>
            <a:pPr marL="0" indent="0">
              <a:buNone/>
            </a:pPr>
            <a:r>
              <a:rPr lang="en-US" sz="2000" u="sng" dirty="0"/>
              <a:t>Email:</a:t>
            </a:r>
            <a:r>
              <a:rPr lang="en-US" sz="2000" dirty="0"/>
              <a:t> </a:t>
            </a:r>
            <a:r>
              <a:rPr lang="en-US" sz="2000" dirty="0">
                <a:hlinkClick r:id="rId3"/>
              </a:rPr>
              <a:t>sergey.safonov@aramcoinnovations.com</a:t>
            </a:r>
            <a:r>
              <a:rPr lang="en-US" sz="2000" dirty="0"/>
              <a:t> </a:t>
            </a:r>
            <a:r>
              <a:rPr lang="en-US" sz="2000" u="sng" dirty="0"/>
              <a:t>Phone:</a:t>
            </a:r>
            <a:r>
              <a:rPr lang="en-US" sz="2000" dirty="0"/>
              <a:t> +7 906 0541631</a:t>
            </a:r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F1B951-71D2-4B6B-A6F2-0A4B11C82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matter experts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DD87E0-F9CD-4153-9EC9-B3FFAF13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81" y="2822036"/>
            <a:ext cx="1557926" cy="15579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8AEC3A-D8B3-49AF-BA48-55242C51D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462" y="1020246"/>
            <a:ext cx="1289163" cy="15579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C41738-4C39-473E-B287-D652041F80C8}"/>
              </a:ext>
            </a:extLst>
          </p:cNvPr>
          <p:cNvSpPr txBox="1"/>
          <p:nvPr/>
        </p:nvSpPr>
        <p:spPr>
          <a:xfrm>
            <a:off x="662731" y="5301842"/>
            <a:ext cx="641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hlinkClick r:id="rId6"/>
              </a:rPr>
              <a:t>https://github.com/aramcoinnovations/technathon2019.git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372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490656"/>
      </p:ext>
    </p:extLst>
  </p:cSld>
  <p:clrMapOvr>
    <a:masterClrMapping/>
  </p:clrMapOvr>
</p:sld>
</file>

<file path=ppt/theme/theme1.xml><?xml version="1.0" encoding="utf-8"?>
<a:theme xmlns:a="http://schemas.openxmlformats.org/drawingml/2006/main" name="SA_PPT_External">
  <a:themeElements>
    <a:clrScheme name="saudi aramco">
      <a:dk1>
        <a:srgbClr val="676A6E"/>
      </a:dk1>
      <a:lt1>
        <a:sysClr val="window" lastClr="FFFFFF"/>
      </a:lt1>
      <a:dk2>
        <a:srgbClr val="00A3E0"/>
      </a:dk2>
      <a:lt2>
        <a:srgbClr val="84BD00"/>
      </a:lt2>
      <a:accent1>
        <a:srgbClr val="84BD00"/>
      </a:accent1>
      <a:accent2>
        <a:srgbClr val="00843D"/>
      </a:accent2>
      <a:accent3>
        <a:srgbClr val="0033A0"/>
      </a:accent3>
      <a:accent4>
        <a:srgbClr val="00A3E0"/>
      </a:accent4>
      <a:accent5>
        <a:srgbClr val="676A6E"/>
      </a:accent5>
      <a:accent6>
        <a:srgbClr val="808080"/>
      </a:accent6>
      <a:hlink>
        <a:srgbClr val="00A3E0"/>
      </a:hlink>
      <a:folHlink>
        <a:srgbClr val="0033A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IC_PPT_Template" id="{4563827F-5A22-4453-89CD-F4F2898D1D73}" vid="{2891459E-B742-48D9-9F05-AC859D2BB9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D83A78ED56094BB97DF97748B04DE7" ma:contentTypeVersion="4" ma:contentTypeDescription="Create a new document." ma:contentTypeScope="" ma:versionID="5135aae04446377517695a2e5337e2c3">
  <xsd:schema xmlns:xsd="http://www.w3.org/2001/XMLSchema" xmlns:xs="http://www.w3.org/2001/XMLSchema" xmlns:p="http://schemas.microsoft.com/office/2006/metadata/properties" xmlns:ns3="cbda26b3-5071-481c-b00f-124814fd3f97" targetNamespace="http://schemas.microsoft.com/office/2006/metadata/properties" ma:root="true" ma:fieldsID="65c6aba1b3af4a78e3f59bcc603fb40e" ns3:_="">
    <xsd:import namespace="cbda26b3-5071-481c-b00f-124814fd3f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da26b3-5071-481c-b00f-124814fd3f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6E1314A-7E81-48FF-BEEC-3EF4BB441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da26b3-5071-481c-b00f-124814fd3f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D7149B-F86B-4E84-AEEF-34CF19B877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83866A-3787-43B8-B9BD-7C0715953A0A}">
  <ds:schemaRefs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cbda26b3-5071-481c-b00f-124814fd3f97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AIC_PPT_Template</Template>
  <TotalTime>8406</TotalTime>
  <Words>286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Lucida Grande</vt:lpstr>
      <vt:lpstr>Trebuchet MS</vt:lpstr>
      <vt:lpstr>SA_PPT_External</vt:lpstr>
      <vt:lpstr>Aramco Upstream Solutions Technathon 2019 AI challenge 2  Oilfield Geochemistry Analysis </vt:lpstr>
      <vt:lpstr>Motivation</vt:lpstr>
      <vt:lpstr>PowerPoint Presentation</vt:lpstr>
      <vt:lpstr>Dataset</vt:lpstr>
      <vt:lpstr>Details of the challenge</vt:lpstr>
      <vt:lpstr>Evaluation of the performance</vt:lpstr>
      <vt:lpstr>Subject matter experts</vt:lpstr>
      <vt:lpstr>PowerPoint Presentation</vt:lpstr>
    </vt:vector>
  </TitlesOfParts>
  <Company>Lippincott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Oilfield Geochemistry Analysis</dc:title>
  <dc:creator>Leyla Ismailova</dc:creator>
  <cp:keywords>Company General Use</cp:keywords>
  <cp:lastModifiedBy>Leyla Ismailova</cp:lastModifiedBy>
  <cp:revision>41</cp:revision>
  <cp:lastPrinted>2018-06-05T12:53:13Z</cp:lastPrinted>
  <dcterms:created xsi:type="dcterms:W3CDTF">2019-12-05T08:47:53Z</dcterms:created>
  <dcterms:modified xsi:type="dcterms:W3CDTF">2019-12-13T07:05:56Z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4cdded9c-e74d-4234-bdb4-6adac667388f</vt:lpwstr>
  </property>
  <property fmtid="{D5CDD505-2E9C-101B-9397-08002B2CF9AE}" pid="3" name="Editor">
    <vt:lpwstr>bakuliav</vt:lpwstr>
  </property>
  <property fmtid="{D5CDD505-2E9C-101B-9397-08002B2CF9AE}" pid="4" name="Last Modification date">
    <vt:lpwstr>2018-09-11</vt:lpwstr>
  </property>
  <property fmtid="{D5CDD505-2E9C-101B-9397-08002B2CF9AE}" pid="5" name="Last Modification time">
    <vt:lpwstr>4:10:33 PM</vt:lpwstr>
  </property>
  <property fmtid="{D5CDD505-2E9C-101B-9397-08002B2CF9AE}" pid="6" name="Classification">
    <vt:lpwstr>CompanyGeneralUse</vt:lpwstr>
  </property>
  <property fmtid="{D5CDD505-2E9C-101B-9397-08002B2CF9AE}" pid="7" name="ContentTypeId">
    <vt:lpwstr>0x0101000AD83A78ED56094BB97DF97748B04DE7</vt:lpwstr>
  </property>
</Properties>
</file>

<file path=docProps/thumbnail.jpeg>
</file>